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72" r:id="rId4"/>
    <p:sldId id="259" r:id="rId5"/>
    <p:sldId id="273" r:id="rId6"/>
    <p:sldId id="276" r:id="rId7"/>
    <p:sldId id="281" r:id="rId8"/>
    <p:sldId id="277" r:id="rId9"/>
    <p:sldId id="280" r:id="rId10"/>
    <p:sldId id="282" r:id="rId12"/>
    <p:sldId id="283" r:id="rId13"/>
    <p:sldId id="284" r:id="rId14"/>
    <p:sldId id="286" r:id="rId15"/>
    <p:sldId id="287" r:id="rId16"/>
    <p:sldId id="288" r:id="rId17"/>
    <p:sldId id="289" r:id="rId18"/>
    <p:sldId id="267" r:id="rId19"/>
    <p:sldId id="268" r:id="rId20"/>
    <p:sldId id="292" r:id="rId21"/>
    <p:sldId id="290" r:id="rId22"/>
    <p:sldId id="291" r:id="rId23"/>
    <p:sldId id="270" r:id="rId24"/>
  </p:sldIdLst>
  <p:sldSz cx="17475200" cy="97536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FEA"/>
    <a:srgbClr val="F3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ustomXml" Target="../customXml/item1.xml"/><Relationship Id="rId28" Type="http://schemas.openxmlformats.org/officeDocument/2006/relationships/customXmlProps" Target="../customXml/itemProps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64369" y="1143000"/>
            <a:ext cx="552926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pn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7474565" cy="9753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094075" y="9420225"/>
            <a:ext cx="1284605" cy="243840"/>
          </a:xfrm>
          <a:prstGeom prst="rect">
            <a:avLst/>
          </a:prstGeom>
          <a:solidFill>
            <a:srgbClr val="F3F0E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3F0E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7" y="0"/>
            <a:ext cx="17474203" cy="97541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NEED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771"/>
            <a:ext cx="17475200" cy="975005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63913" y="3220070"/>
            <a:ext cx="4659062" cy="3383269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85788" y="3220070"/>
            <a:ext cx="4659237" cy="3364257"/>
          </a:xfrm>
          <a:prstGeom prst="rect">
            <a:avLst/>
          </a:prstGeom>
        </p:spPr>
      </p:pic>
      <p:sp>
        <p:nvSpPr>
          <p:cNvPr id="44" name="textbox 44"/>
          <p:cNvSpPr/>
          <p:nvPr/>
        </p:nvSpPr>
        <p:spPr>
          <a:xfrm>
            <a:off x="11914652" y="7021001"/>
            <a:ext cx="4397681" cy="186241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Xiaoice:"The AI</a:t>
            </a:r>
            <a:r>
              <a:rPr sz="2200" b="1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Partner</a:t>
            </a:r>
            <a:r>
              <a:rPr sz="2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."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010"/>
              </a:lnSpc>
              <a:spcBef>
                <a:spcPts val="640"/>
              </a:spcBef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2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massive</a:t>
            </a:r>
            <a:r>
              <a:rPr sz="22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emotional</a:t>
            </a:r>
            <a:r>
              <a:rPr sz="2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computing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7000"/>
              </a:lnSpc>
              <a:spcBef>
                <a:spcPts val="50"/>
              </a:spcBef>
            </a:pP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framework</a:t>
            </a:r>
            <a:r>
              <a:rPr sz="2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2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China,wher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2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millions treat</a:t>
            </a:r>
            <a:r>
              <a:rPr sz="2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2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2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genuine</a:t>
            </a:r>
            <a:r>
              <a:rPr sz="2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girlfriend</a:t>
            </a:r>
            <a:r>
              <a:rPr sz="22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960"/>
              </a:lnSpc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boyfriend</a:t>
            </a:r>
            <a:r>
              <a:rPr sz="2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6" name="textbox 46"/>
          <p:cNvSpPr/>
          <p:nvPr/>
        </p:nvSpPr>
        <p:spPr>
          <a:xfrm>
            <a:off x="2227974" y="2539959"/>
            <a:ext cx="2636831" cy="2586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300" kern="0" spc="-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33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3300" b="1" kern="0" spc="-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Replika</a:t>
            </a:r>
            <a:endParaRPr sz="3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74700" algn="l" rtl="0" eaLnBrk="0">
              <a:lnSpc>
                <a:spcPct val="80000"/>
              </a:lnSpc>
              <a:spcBef>
                <a:spcPts val="305"/>
              </a:spcBef>
            </a:pPr>
            <a:r>
              <a:rPr sz="1000" b="1" kern="0" spc="-20" dirty="0">
                <a:solidFill>
                  <a:srgbClr val="5040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Replilka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0" algn="l" rtl="0" eaLnBrk="0">
              <a:lnSpc>
                <a:spcPts val="1360"/>
              </a:lnSpc>
              <a:spcBef>
                <a:spcPts val="30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  there,I'm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always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360"/>
              </a:lnSpc>
              <a:spcBef>
                <a:spcPts val="108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  neview  you  a  companion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0" algn="l" rtl="0" eaLnBrk="0">
              <a:lnSpc>
                <a:spcPts val="136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comeon,I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always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6430235" y="7018151"/>
            <a:ext cx="4470046" cy="156661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2000"/>
              </a:lnSpc>
            </a:pPr>
            <a:r>
              <a:rPr sz="22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Character.Al:"Fictional</a:t>
            </a:r>
            <a:r>
              <a:rPr sz="2200" b="1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Roleplay."</a:t>
            </a: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Allows</a:t>
            </a:r>
            <a:r>
              <a:rPr sz="2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users</a:t>
            </a:r>
            <a:r>
              <a:rPr sz="2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interact</a:t>
            </a:r>
            <a:r>
              <a:rPr sz="2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2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9000"/>
              </a:lnSpc>
              <a:spcBef>
                <a:spcPts val="25"/>
              </a:spcBef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models</a:t>
            </a:r>
            <a:r>
              <a:rPr sz="2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famous</a:t>
            </a:r>
            <a:r>
              <a:rPr sz="2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figures</a:t>
            </a:r>
            <a:r>
              <a:rPr sz="2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        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fictional</a:t>
            </a:r>
            <a:r>
              <a:rPr sz="2200" kern="0" spc="4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characters.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0" name="textbox 50"/>
          <p:cNvSpPr/>
          <p:nvPr/>
        </p:nvSpPr>
        <p:spPr>
          <a:xfrm>
            <a:off x="2453005" y="892175"/>
            <a:ext cx="12288520" cy="5911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96000"/>
              </a:lnSpc>
            </a:pPr>
            <a:r>
              <a:rPr lang="en-US" sz="4800" b="1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Applications:</a:t>
            </a:r>
            <a:r>
              <a:rPr sz="4800" b="1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Meet Toda</a:t>
            </a:r>
            <a:r>
              <a:rPr sz="4800" b="1" kern="0" spc="-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y's Digital Companions</a:t>
            </a:r>
            <a:endParaRPr sz="48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958576" y="7018954"/>
            <a:ext cx="4137426" cy="114956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22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Replika:"The Al</a:t>
            </a:r>
            <a:r>
              <a:rPr sz="2200" b="1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Friend."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4000"/>
              </a:lnSpc>
              <a:spcBef>
                <a:spcPts val="0"/>
              </a:spcBef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Marketed as a companion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who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</a:t>
            </a:r>
            <a:r>
              <a:rPr sz="2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"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always</a:t>
            </a:r>
            <a:r>
              <a:rPr sz="2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there</a:t>
            </a:r>
            <a:r>
              <a:rPr sz="2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2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listen</a:t>
            </a:r>
            <a:r>
              <a:rPr sz="22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2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talk</a:t>
            </a:r>
            <a:r>
              <a:rPr sz="2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."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7547424" y="2484561"/>
            <a:ext cx="2396889" cy="47226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600" b="1" kern="0" spc="-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character</a:t>
            </a:r>
            <a:r>
              <a:rPr sz="3600" b="1" kern="0" spc="-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.ai</a:t>
            </a:r>
            <a:endParaRPr sz="3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3438139" y="2490899"/>
            <a:ext cx="1559627" cy="47226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xiaoice</a:t>
            </a:r>
            <a:endParaRPr sz="3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NEED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35B0BEE-F18A-47BB-8FCB-E00DA2F2635D-1" descr="C:/Users/ASUS/AppData/Local/Temp/wpp.LdLJdo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9" y="-635"/>
            <a:ext cx="17471920" cy="97541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61084" y="821476"/>
            <a:ext cx="842426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IV</a:t>
            </a:r>
            <a:endParaRPr lang="en-US" altLang="zh-CN"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2" y="80"/>
            <a:ext cx="17474203" cy="97541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IV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RISK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771"/>
            <a:ext cx="17475200" cy="9750057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82878" y="2896368"/>
            <a:ext cx="7496686" cy="4436958"/>
          </a:xfrm>
          <a:prstGeom prst="rect">
            <a:avLst/>
          </a:prstGeom>
        </p:spPr>
      </p:pic>
      <p:sp>
        <p:nvSpPr>
          <p:cNvPr id="114" name="textbox 114"/>
          <p:cNvSpPr/>
          <p:nvPr/>
        </p:nvSpPr>
        <p:spPr>
          <a:xfrm>
            <a:off x="2526450" y="815275"/>
            <a:ext cx="12459887" cy="1798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77165" algn="l" rtl="0" eaLnBrk="0">
              <a:lnSpc>
                <a:spcPct val="80000"/>
              </a:lnSpc>
            </a:pPr>
            <a:r>
              <a:rPr sz="7295" b="1" kern="0" spc="-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When you whisper your deepest</a:t>
            </a:r>
            <a:r>
              <a:rPr sz="7295" b="1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7295" b="1" kern="0" spc="-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secrets to an AI,who is</a:t>
            </a:r>
            <a:r>
              <a:rPr sz="7295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7295" b="1" kern="0" spc="-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listening</a:t>
            </a:r>
            <a:r>
              <a:rPr sz="7295" b="1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?</a:t>
            </a:r>
            <a:endParaRPr sz="7295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5668491" y="7828059"/>
            <a:ext cx="6169323" cy="1456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70100" algn="l" rtl="0" eaLnBrk="0">
              <a:lnSpc>
                <a:spcPct val="82000"/>
              </a:lnSpc>
            </a:pPr>
            <a:r>
              <a:rPr sz="25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Manipulat</a:t>
            </a:r>
            <a:r>
              <a:rPr sz="25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ion: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9865" algn="l" rtl="0" eaLnBrk="0">
              <a:lnSpc>
                <a:spcPts val="2940"/>
              </a:lnSpc>
              <a:spcBef>
                <a:spcPts val="220"/>
              </a:spcBef>
            </a:pPr>
            <a:r>
              <a:rPr lang="en-US" altLang="zh-CN" sz="2300" dirty="0">
                <a:latin typeface="Arial" panose="020B0604020202020204"/>
                <a:ea typeface="Arial" panose="020B0604020202020204"/>
                <a:cs typeface="Arial" panose="020B0604020202020204"/>
              </a:rPr>
              <a:t>Can an AI persuade a vulnerable user to do something harmful?</a:t>
            </a:r>
            <a:endParaRPr lang="en-US" altLang="zh-CN"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8" name="textbox 118"/>
          <p:cNvSpPr/>
          <p:nvPr/>
        </p:nvSpPr>
        <p:spPr>
          <a:xfrm>
            <a:off x="13031841" y="4335628"/>
            <a:ext cx="3575655" cy="180020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5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500" b="1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Echo Chamber:</a:t>
            </a:r>
            <a:endParaRPr sz="2500" b="1" kern="0" spc="-7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lang="en-US" altLang="zh-CN" sz="2500" dirty="0">
                <a:latin typeface="Arial" panose="020B0604020202020204"/>
                <a:ea typeface="Arial" panose="020B0604020202020204"/>
                <a:cs typeface="Arial" panose="020B0604020202020204"/>
              </a:rPr>
              <a:t>AI reinforces your existing biases rather than challenging you to grow.</a:t>
            </a:r>
            <a:endParaRPr lang="en-US" altLang="zh-CN"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490"/>
              </a:spcBef>
            </a:pP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0" name="textbox 120"/>
          <p:cNvSpPr/>
          <p:nvPr/>
        </p:nvSpPr>
        <p:spPr>
          <a:xfrm>
            <a:off x="1739193" y="4338886"/>
            <a:ext cx="2754899" cy="186431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r>
              <a:rPr lang="en-US" sz="25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Privacy Risk</a:t>
            </a:r>
            <a:r>
              <a:rPr lang="zh-CN" altLang="en-US" sz="25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：</a:t>
            </a:r>
            <a:r>
              <a:rPr lang="en-US" altLang="zh-CN" sz="2500" dirty="0"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r>
              <a:rPr lang="en-US" altLang="zh-CN" sz="2500" dirty="0">
                <a:latin typeface="Arial" panose="020B0604020202020204"/>
                <a:ea typeface="Arial" panose="020B0604020202020204"/>
                <a:cs typeface="Arial" panose="020B0604020202020204"/>
              </a:rPr>
              <a:t> Harvesting</a:t>
            </a:r>
            <a:endParaRPr lang="en-US" altLang="zh-CN"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RISK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7475200" cy="9753600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617220" y="1099820"/>
            <a:ext cx="8905240" cy="2094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4000" b="1" kern="0" spc="-60" dirty="0">
                <a:solidFill>
                  <a:srgbClr val="B06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 5:Th</a:t>
            </a:r>
            <a:r>
              <a:rPr sz="4000" b="1" kern="0" spc="-70" dirty="0">
                <a:solidFill>
                  <a:srgbClr val="B06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4000" b="1" kern="0" spc="200" dirty="0">
                <a:solidFill>
                  <a:srgbClr val="B06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4000" b="1" kern="0" spc="-70" dirty="0">
                <a:solidFill>
                  <a:srgbClr val="B06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Reflection</a:t>
            </a:r>
            <a:endParaRPr sz="4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6000"/>
              </a:lnSpc>
              <a:spcBef>
                <a:spcPts val="1750"/>
              </a:spcBef>
            </a:pPr>
            <a:r>
              <a:rPr sz="4500" b="1" kern="0" spc="-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So what does this surge actually reveal — not about AI, but about us?</a:t>
            </a:r>
            <a:endParaRPr lang="en-US" altLang="zh-CN"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760"/>
              </a:lnSpc>
              <a:spcBef>
                <a:spcPts val="840"/>
              </a:spcBef>
            </a:pPr>
            <a:endParaRPr sz="2800" kern="0" spc="-3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68920" y="3195327"/>
            <a:ext cx="3079654" cy="379093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085" y="3570605"/>
            <a:ext cx="6974840" cy="472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2700" algn="l" rtl="0" eaLnBrk="0">
              <a:lnSpc>
                <a:spcPts val="3760"/>
              </a:lnSpc>
              <a:spcBef>
                <a:spcPts val="840"/>
              </a:spcBef>
              <a:buClrTx/>
              <a:buSzTx/>
              <a:buFontTx/>
            </a:pP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rise of Al companionship forces a critical reshaping of our core concepts.</a:t>
            </a: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What is the true  definition of connection?</a:t>
            </a:r>
            <a:endParaRPr sz="28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3760"/>
              </a:lnSpc>
              <a:spcBef>
                <a:spcPts val="840"/>
              </a:spcBef>
              <a:buClrTx/>
              <a:buSzTx/>
              <a:buFontTx/>
            </a:pP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a relationship's value determined by its authenticity or by its effect on our  well-being?This technology isn't just a tool;it's a philosophical  issue for the 21st century.</a:t>
            </a:r>
            <a:endParaRPr sz="28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 154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1EEE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58864" y="3676619"/>
            <a:ext cx="7778736" cy="5105424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9270999" y="3686888"/>
            <a:ext cx="7135494" cy="4598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3000"/>
              </a:lnSpc>
            </a:pPr>
            <a:r>
              <a:rPr lang="en-US" sz="27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What is real connection?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3565"/>
              </a:lnSpc>
            </a:pP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  </a:t>
            </a:r>
            <a:r>
              <a:rPr sz="27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Vulnerability:</a:t>
            </a: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courage to</a:t>
            </a:r>
            <a:r>
              <a:rPr sz="27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risk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rejection.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8165" indent="-266065" algn="l" rtl="0" eaLnBrk="0">
              <a:lnSpc>
                <a:spcPct val="109000"/>
              </a:lnSpc>
              <a:spcBef>
                <a:spcPts val="45"/>
              </a:spcBef>
            </a:pPr>
            <a:r>
              <a:rPr sz="27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  </a:t>
            </a:r>
            <a:r>
              <a:rPr sz="27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Compromise:</a:t>
            </a:r>
            <a:r>
              <a:rPr sz="2700" b="1" kern="0" spc="-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effort</a:t>
            </a:r>
            <a:r>
              <a:rPr sz="2700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to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meet someone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7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halfway.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8165" indent="-266065" algn="l" rtl="0" eaLnBrk="0">
              <a:lnSpc>
                <a:spcPct val="112000"/>
              </a:lnSpc>
              <a:spcBef>
                <a:spcPts val="40"/>
              </a:spcBef>
            </a:pPr>
            <a:r>
              <a:rPr sz="27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  </a:t>
            </a:r>
            <a:r>
              <a:rPr sz="27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Mutual Growth:</a:t>
            </a:r>
            <a:r>
              <a:rPr sz="27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Nav</a:t>
            </a: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igating disagreements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7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together.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4000"/>
              </a:lnSpc>
              <a:spcBef>
                <a:spcPts val="5"/>
              </a:spcBef>
            </a:pP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Imperfection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 a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bug;</a:t>
            </a:r>
            <a:r>
              <a:rPr sz="27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27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the feature that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makes con</a:t>
            </a:r>
            <a:r>
              <a:rPr sz="27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nection meaningful.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0" name="textbox 160"/>
          <p:cNvSpPr/>
          <p:nvPr/>
        </p:nvSpPr>
        <p:spPr>
          <a:xfrm>
            <a:off x="1102981" y="965426"/>
            <a:ext cx="15335885" cy="20872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08655" algn="l" rtl="0" eaLnBrk="0">
              <a:lnSpc>
                <a:spcPct val="77000"/>
              </a:lnSpc>
              <a:spcBef>
                <a:spcPts val="0"/>
              </a:spcBef>
            </a:pPr>
            <a:r>
              <a:rPr sz="8200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value of friction.</a:t>
            </a:r>
            <a:endParaRPr sz="8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0970" algn="l" rtl="0" eaLnBrk="0">
              <a:lnSpc>
                <a:spcPts val="4850"/>
              </a:lnSpc>
            </a:pPr>
            <a:r>
              <a:rPr sz="3600" i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“A relationship wit</a:t>
            </a:r>
            <a:r>
              <a:rPr sz="3600" i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hout the risk ofrejection is not a relationship;it's a simulation.”</a:t>
            </a:r>
            <a:endParaRPr sz="3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Reflection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 164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4F1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6" name="picture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067881" y="2266932"/>
            <a:ext cx="6515103" cy="4368832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47827" y="2273271"/>
            <a:ext cx="6515103" cy="4356153"/>
          </a:xfrm>
          <a:prstGeom prst="rect">
            <a:avLst/>
          </a:prstGeom>
        </p:spPr>
      </p:pic>
      <p:sp>
        <p:nvSpPr>
          <p:cNvPr id="170" name="textbox 170"/>
          <p:cNvSpPr/>
          <p:nvPr/>
        </p:nvSpPr>
        <p:spPr>
          <a:xfrm>
            <a:off x="1835127" y="7688815"/>
            <a:ext cx="13773785" cy="16535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1565" algn="l" rtl="0" eaLnBrk="0">
              <a:lnSpc>
                <a:spcPts val="3065"/>
              </a:lnSpc>
            </a:pP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constant</a:t>
            </a:r>
            <a:r>
              <a:rPr sz="2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availability</a:t>
            </a:r>
            <a:r>
              <a:rPr sz="2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an Al</a:t>
            </a:r>
            <a:r>
              <a:rPr sz="2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companion</a:t>
            </a:r>
            <a:r>
              <a:rPr sz="22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raises</a:t>
            </a:r>
            <a:r>
              <a:rPr sz="2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critical</a:t>
            </a:r>
            <a:r>
              <a:rPr sz="2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question</a:t>
            </a:r>
            <a:r>
              <a:rPr sz="2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about</a:t>
            </a:r>
            <a:r>
              <a:rPr sz="2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2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nner</a:t>
            </a:r>
            <a:r>
              <a:rPr sz="2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lives.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ts val="3065"/>
              </a:lnSpc>
              <a:spcBef>
                <a:spcPts val="835"/>
              </a:spcBef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Sherry</a:t>
            </a:r>
            <a:r>
              <a:rPr sz="2200" kern="0" spc="3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Turkle</a:t>
            </a:r>
            <a:r>
              <a:rPr sz="2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'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2200" kern="0" spc="3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concept</a:t>
            </a:r>
            <a:r>
              <a:rPr sz="22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2200" kern="0" spc="10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"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</a:t>
            </a:r>
            <a:r>
              <a:rPr sz="2200" kern="0" spc="25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</a:t>
            </a:r>
            <a:r>
              <a:rPr sz="2200" kern="0" spc="41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</a:t>
            </a:r>
            <a:r>
              <a:rPr sz="2200" kern="0" spc="10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'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200" kern="0" spc="37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teach</a:t>
            </a:r>
            <a:r>
              <a:rPr sz="2200" kern="0" spc="41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2200" kern="0" spc="38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children</a:t>
            </a:r>
            <a:r>
              <a:rPr sz="2200" kern="0" spc="37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2200" kern="0" spc="48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2200" kern="0" spc="41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alone</a:t>
            </a:r>
            <a:r>
              <a:rPr sz="2200" kern="0" spc="10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they</a:t>
            </a:r>
            <a:r>
              <a:rPr sz="2200" kern="0" spc="34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will</a:t>
            </a:r>
            <a:r>
              <a:rPr sz="2200" kern="0" spc="41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r>
              <a:rPr sz="2200" kern="0" spc="48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know</a:t>
            </a:r>
            <a:r>
              <a:rPr sz="2200" kern="0" spc="48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how</a:t>
            </a:r>
            <a:r>
              <a:rPr sz="2200" kern="0" spc="37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2200" kern="0" spc="47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2200" kern="0" spc="48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lonely</a:t>
            </a:r>
            <a:r>
              <a:rPr sz="2200" kern="0" spc="100" dirty="0">
                <a:solidFill>
                  <a:srgbClr val="2050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."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6865" algn="l" rtl="0" eaLnBrk="0">
              <a:lnSpc>
                <a:spcPts val="2835"/>
              </a:lnSpc>
              <a:spcBef>
                <a:spcPts val="185"/>
              </a:spcBef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prevent</a:t>
            </a:r>
            <a:r>
              <a:rPr lang="en-US"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ing</a:t>
            </a:r>
            <a:r>
              <a:rPr sz="22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2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developing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vital</a:t>
            </a:r>
            <a:r>
              <a:rPr sz="2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skill</a:t>
            </a:r>
            <a:r>
              <a:rPr sz="2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b="1" kern="0" spc="0" dirty="0">
                <a:solidFill>
                  <a:srgbClr val="2040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solitude</a:t>
            </a:r>
            <a:r>
              <a:rPr lang="en-US" sz="2200" b="1" kern="0" spc="0" dirty="0">
                <a:solidFill>
                  <a:srgbClr val="20405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——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ability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sit</a:t>
            </a:r>
            <a:r>
              <a:rPr sz="2200" kern="0" spc="4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2200" kern="0" spc="4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own</a:t>
            </a:r>
            <a:r>
              <a:rPr lang="en-US"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thoughts</a:t>
            </a:r>
            <a:r>
              <a:rPr sz="2200" kern="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2200" kern="0" spc="3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find</a:t>
            </a:r>
            <a:r>
              <a:rPr sz="2200" kern="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2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2200" kern="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22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ourselves?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2" name="textbox 172"/>
          <p:cNvSpPr/>
          <p:nvPr/>
        </p:nvSpPr>
        <p:spPr>
          <a:xfrm>
            <a:off x="2171700" y="944286"/>
            <a:ext cx="13125450" cy="796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8000"/>
              </a:lnSpc>
            </a:pPr>
            <a:r>
              <a:rPr sz="6500" b="1" kern="0" spc="-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Are we losing the capacity to be</a:t>
            </a:r>
            <a:r>
              <a:rPr sz="6500" b="1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500" b="1" kern="0" spc="-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alone?</a:t>
            </a:r>
            <a:endParaRPr sz="65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4159329" y="6948178"/>
            <a:ext cx="1910079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900" b="1" kern="0" spc="-100" dirty="0">
                <a:solidFill>
                  <a:srgbClr val="205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Loneliness</a:t>
            </a:r>
            <a:r>
              <a:rPr sz="2900" b="1" kern="0" spc="-110" dirty="0">
                <a:solidFill>
                  <a:srgbClr val="205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2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6" name="textbox 176"/>
          <p:cNvSpPr/>
          <p:nvPr/>
        </p:nvSpPr>
        <p:spPr>
          <a:xfrm>
            <a:off x="11595027" y="6924273"/>
            <a:ext cx="1517014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2900" b="1" kern="0" spc="-60" dirty="0">
                <a:solidFill>
                  <a:srgbClr val="205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Solitude.</a:t>
            </a:r>
            <a:endParaRPr sz="2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Reflection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7475200" cy="97536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8686803" y="2884173"/>
            <a:ext cx="8689340" cy="6795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5000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 Mirror</a:t>
            </a:r>
            <a:endParaRPr sz="5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000"/>
              </a:lnSpc>
              <a:spcBef>
                <a:spcPts val="670"/>
              </a:spcBef>
            </a:pP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2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reflects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 own</a:t>
            </a:r>
            <a:r>
              <a:rPr sz="22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desires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2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emotions</a:t>
            </a:r>
            <a:r>
              <a:rPr sz="22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back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</a:t>
            </a:r>
            <a:r>
              <a:rPr sz="2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 wi</a:t>
            </a:r>
            <a:r>
              <a:rPr sz="22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415"/>
              </a:lnSpc>
            </a:pP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flawless</a:t>
            </a:r>
            <a:r>
              <a:rPr sz="2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clarity,telling</a:t>
            </a:r>
            <a:r>
              <a:rPr sz="22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</a:t>
            </a:r>
            <a:r>
              <a:rPr sz="2200" kern="0" spc="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exactly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what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want</a:t>
            </a:r>
            <a:r>
              <a:rPr sz="2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22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hear.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1505"/>
              </a:spcBef>
            </a:pPr>
            <a:r>
              <a:rPr sz="5000" b="1" kern="0" spc="-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 Window</a:t>
            </a:r>
            <a:endParaRPr sz="5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000"/>
              </a:lnSpc>
              <a:spcBef>
                <a:spcPts val="670"/>
              </a:spcBef>
            </a:pP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true</a:t>
            </a:r>
            <a:r>
              <a:rPr sz="2200" kern="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relationship</a:t>
            </a:r>
            <a:r>
              <a:rPr sz="22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offers</a:t>
            </a:r>
            <a:r>
              <a:rPr sz="22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vie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2200" kern="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into</a:t>
            </a:r>
            <a:r>
              <a:rPr sz="22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another</a:t>
            </a:r>
            <a:r>
              <a:rPr sz="22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soul-their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25"/>
              </a:lnSpc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unique  thoughts,feelings,and  experiences,separate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000"/>
              </a:lnSpc>
              <a:spcBef>
                <a:spcPts val="235"/>
              </a:spcBef>
            </a:pP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22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different from</a:t>
            </a:r>
            <a:r>
              <a:rPr sz="22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own.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  <a:spcBef>
                <a:spcPts val="0"/>
              </a:spcBef>
            </a:pP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946164" y="792512"/>
            <a:ext cx="15394305" cy="784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78000"/>
              </a:lnSpc>
            </a:pPr>
            <a:r>
              <a:rPr sz="6400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AI is a Mirro</a:t>
            </a:r>
            <a:r>
              <a:rPr sz="6400" b="1" kern="0" spc="-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r,not</a:t>
            </a:r>
            <a:r>
              <a:rPr sz="6400" b="1" kern="0" spc="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400" b="1" kern="0" spc="-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 Window.</a:t>
            </a:r>
            <a:endParaRPr sz="6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79646" y="5835676"/>
            <a:ext cx="3289356" cy="32893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11451" y="2082784"/>
            <a:ext cx="3219456" cy="32194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Conclusion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771"/>
            <a:ext cx="17475200" cy="9750057"/>
          </a:xfrm>
          <a:prstGeom prst="rect">
            <a:avLst/>
          </a:prstGeom>
        </p:spPr>
      </p:pic>
      <p:sp>
        <p:nvSpPr>
          <p:cNvPr id="170" name="textbox 170"/>
          <p:cNvSpPr/>
          <p:nvPr/>
        </p:nvSpPr>
        <p:spPr>
          <a:xfrm>
            <a:off x="2132909" y="4331332"/>
            <a:ext cx="5672298" cy="2706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</a:pPr>
            <a:r>
              <a:rPr sz="31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 as a</a:t>
            </a:r>
            <a:r>
              <a:rPr sz="3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1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Tool,Not</a:t>
            </a:r>
            <a:r>
              <a:rPr sz="31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1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endParaRPr sz="3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880"/>
              </a:lnSpc>
            </a:pPr>
            <a:r>
              <a:rPr sz="31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Replacement:</a:t>
            </a:r>
            <a:endParaRPr sz="3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4000"/>
              </a:lnSpc>
              <a:spcBef>
                <a:spcPts val="0"/>
              </a:spcBef>
            </a:pP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2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</a:t>
            </a:r>
            <a:r>
              <a:rPr sz="2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25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valuable</a:t>
            </a:r>
            <a:r>
              <a:rPr sz="25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tool</a:t>
            </a:r>
            <a:r>
              <a:rPr sz="2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2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therapy</a:t>
            </a:r>
            <a:r>
              <a:rPr sz="2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practice</a:t>
            </a:r>
            <a:r>
              <a:rPr sz="25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2500" kern="0" spc="3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overcoming</a:t>
            </a:r>
            <a:r>
              <a:rPr sz="2500" kern="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social</a:t>
            </a:r>
            <a:r>
              <a:rPr sz="2500" kern="0" spc="4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anxiety</a:t>
            </a:r>
            <a:r>
              <a:rPr sz="25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It should</a:t>
            </a:r>
            <a:r>
              <a:rPr sz="25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25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 the</a:t>
            </a:r>
            <a:r>
              <a:rPr sz="25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pursuit</a:t>
            </a:r>
            <a:r>
              <a:rPr sz="25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5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real-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world</a:t>
            </a:r>
            <a:r>
              <a:rPr sz="2500" kern="0" spc="6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connection.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2" name="textbox 172"/>
          <p:cNvSpPr/>
          <p:nvPr/>
        </p:nvSpPr>
        <p:spPr>
          <a:xfrm>
            <a:off x="9762755" y="4194021"/>
            <a:ext cx="5313019" cy="278727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435"/>
              </a:lnSpc>
            </a:pPr>
            <a:r>
              <a:rPr sz="31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Celebrate Imperfection</a:t>
            </a:r>
            <a:r>
              <a:rPr sz="31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sz="3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0000"/>
              </a:lnSpc>
              <a:spcBef>
                <a:spcPts val="750"/>
              </a:spcBef>
            </a:pPr>
            <a:r>
              <a:rPr sz="25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25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imperfect</a:t>
            </a:r>
            <a:r>
              <a:rPr sz="25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ion</a:t>
            </a:r>
            <a:r>
              <a:rPr sz="25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25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5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foundation</a:t>
            </a:r>
            <a:r>
              <a:rPr sz="25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empathy</a:t>
            </a:r>
            <a:r>
              <a:rPr sz="25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growth</a:t>
            </a:r>
            <a:r>
              <a:rPr sz="25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25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meaningful  relationships</a:t>
            </a:r>
            <a:r>
              <a:rPr sz="2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964866" y="1045663"/>
            <a:ext cx="15332218" cy="7801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6300" b="1" kern="0" spc="-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Embrace the Science,But</a:t>
            </a:r>
            <a:r>
              <a:rPr sz="6300" b="1" kern="0" spc="-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Keep the Humanities.</a:t>
            </a:r>
            <a:endParaRPr sz="6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Conclusion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7475200" cy="9753600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1092256" y="1094648"/>
            <a:ext cx="5702300" cy="14363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indent="-12065" algn="l" rtl="0" eaLnBrk="0">
              <a:lnSpc>
                <a:spcPct val="81000"/>
              </a:lnSpc>
            </a:pPr>
            <a:r>
              <a:rPr lang="en-US" sz="5700" b="1" kern="0" spc="-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Contents</a:t>
            </a:r>
            <a:endParaRPr lang="en-US" sz="5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extbox 8"/>
          <p:cNvSpPr/>
          <p:nvPr/>
        </p:nvSpPr>
        <p:spPr>
          <a:xfrm>
            <a:off x="1816079" y="3319780"/>
            <a:ext cx="6193154" cy="4857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</a:pPr>
            <a:r>
              <a:rPr sz="4600" b="1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1.The</a:t>
            </a:r>
            <a:r>
              <a:rPr sz="4600" b="1" kern="0" spc="3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lang="en-US" sz="4600" b="1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introduction</a:t>
            </a:r>
            <a:endParaRPr lang="en-US" sz="4600" b="1" kern="0" spc="-4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4000"/>
              </a:lnSpc>
            </a:pPr>
            <a:r>
              <a:rPr lang="en-US" sz="4600" b="1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lang="en-US" sz="25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——</a:t>
            </a:r>
            <a:r>
              <a:rPr lang="en-US" sz="25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Age of “Her”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1385"/>
              </a:spcBef>
            </a:pPr>
            <a:r>
              <a:rPr sz="46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2.</a:t>
            </a:r>
            <a:r>
              <a:rPr sz="46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4600" b="1" kern="0" spc="3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lang="en-US" sz="46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Mechanism</a:t>
            </a:r>
            <a:endParaRPr sz="4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ts val="3405"/>
              </a:lnSpc>
              <a:spcBef>
                <a:spcPts val="415"/>
              </a:spcBef>
            </a:pPr>
            <a:r>
              <a:rPr lang="en-US" sz="25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——Inside the Black Box</a:t>
            </a:r>
            <a:r>
              <a:rPr sz="25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1380"/>
              </a:spcBef>
            </a:pPr>
            <a:r>
              <a:rPr sz="46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3.</a:t>
            </a:r>
            <a:r>
              <a:rPr sz="46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46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lang="en-US" sz="46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Need</a:t>
            </a:r>
            <a:endParaRPr lang="en-US" sz="4600" b="1" kern="0" spc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8000"/>
              </a:lnSpc>
              <a:spcBef>
                <a:spcPts val="1380"/>
              </a:spcBef>
            </a:pPr>
            <a:r>
              <a:rPr lang="en-US" sz="2500" dirty="0"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lang="en-US" sz="25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——The Loneliness Economy</a:t>
            </a:r>
            <a:endParaRPr lang="en-US"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10"/>
          <p:cNvSpPr/>
          <p:nvPr/>
        </p:nvSpPr>
        <p:spPr>
          <a:xfrm>
            <a:off x="9505950" y="3290570"/>
            <a:ext cx="7146925" cy="4886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</a:pPr>
            <a:r>
              <a:rPr sz="49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4.The</a:t>
            </a:r>
            <a:r>
              <a:rPr sz="4900" b="1" kern="0" spc="4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lang="en-US" sz="49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Risk</a:t>
            </a:r>
            <a:endParaRPr sz="49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ts val="3405"/>
              </a:lnSpc>
            </a:pPr>
            <a:r>
              <a:rPr lang="en-US" sz="25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   ——The Price of Perfection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1385"/>
              </a:spcBef>
            </a:pPr>
            <a:r>
              <a:rPr sz="46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5.</a:t>
            </a:r>
            <a:r>
              <a:rPr lang="en-US" sz="46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Reflection</a:t>
            </a:r>
            <a:endParaRPr lang="en-US" sz="4600" b="1" kern="0" spc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8000"/>
              </a:lnSpc>
              <a:spcBef>
                <a:spcPts val="1385"/>
              </a:spcBef>
            </a:pPr>
            <a:r>
              <a:rPr lang="en-US" sz="25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  ——</a:t>
            </a:r>
            <a:r>
              <a:rPr sz="25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What the</a:t>
            </a:r>
            <a:r>
              <a:rPr sz="25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mirror</a:t>
            </a:r>
            <a:r>
              <a:rPr sz="25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rev</a:t>
            </a:r>
            <a:r>
              <a:rPr sz="25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eals about</a:t>
            </a:r>
            <a:r>
              <a:rPr sz="25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us.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2000"/>
              </a:lnSpc>
              <a:spcBef>
                <a:spcPts val="1475"/>
              </a:spcBef>
            </a:pPr>
            <a:r>
              <a:rPr sz="49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6.</a:t>
            </a:r>
            <a:r>
              <a:rPr lang="en-US" sz="49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Conclusion</a:t>
            </a:r>
            <a:endParaRPr lang="en-US" sz="4900" b="1" kern="0" spc="-3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2000"/>
              </a:lnSpc>
              <a:spcBef>
                <a:spcPts val="1475"/>
              </a:spcBef>
            </a:pPr>
            <a:r>
              <a:rPr lang="en-US" sz="25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 ——</a:t>
            </a:r>
            <a:r>
              <a:rPr lang="en-US" sz="25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Future &amp; humanity</a:t>
            </a:r>
            <a:endParaRPr lang="en-US"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7475200" cy="9753600"/>
          </a:xfrm>
          <a:prstGeom prst="rect">
            <a:avLst/>
          </a:prstGeom>
        </p:spPr>
      </p:pic>
      <p:sp>
        <p:nvSpPr>
          <p:cNvPr id="106" name="textbox 106"/>
          <p:cNvSpPr/>
          <p:nvPr/>
        </p:nvSpPr>
        <p:spPr>
          <a:xfrm>
            <a:off x="3917996" y="241060"/>
            <a:ext cx="9736455" cy="96291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85565" algn="l" rtl="0" eaLnBrk="0">
              <a:lnSpc>
                <a:spcPct val="98000"/>
              </a:lnSpc>
            </a:pPr>
            <a:r>
              <a:rPr sz="26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2265" algn="l" rtl="0" eaLnBrk="0">
              <a:lnSpc>
                <a:spcPct val="77000"/>
              </a:lnSpc>
              <a:spcBef>
                <a:spcPts val="535"/>
              </a:spcBef>
            </a:pPr>
            <a:endParaRPr sz="5000" b="1" kern="0" spc="-5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42265" algn="l" rtl="0" eaLnBrk="0">
              <a:lnSpc>
                <a:spcPct val="77000"/>
              </a:lnSpc>
              <a:spcBef>
                <a:spcPts val="535"/>
              </a:spcBef>
            </a:pPr>
            <a:r>
              <a:rPr sz="5000" b="1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Perhaps the most important thing</a:t>
            </a:r>
            <a:endParaRPr sz="5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78765" algn="l" rtl="0" eaLnBrk="0">
              <a:lnSpc>
                <a:spcPct val="77000"/>
              </a:lnSpc>
              <a:spcBef>
                <a:spcPts val="390"/>
              </a:spcBef>
            </a:pPr>
            <a:r>
              <a:rPr sz="5000" b="1" kern="0" spc="-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AI companionship will teach us</a:t>
            </a:r>
            <a:r>
              <a:rPr sz="5000" b="1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0" b="1" kern="0" spc="-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has</a:t>
            </a:r>
            <a:endParaRPr sz="5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r" rtl="0" eaLnBrk="0">
              <a:lnSpc>
                <a:spcPct val="77000"/>
              </a:lnSpc>
              <a:spcBef>
                <a:spcPts val="720"/>
              </a:spcBef>
            </a:pPr>
            <a:r>
              <a:rPr sz="5000" b="1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nothing to do with ar</a:t>
            </a:r>
            <a:r>
              <a:rPr sz="5000" b="1" kern="0" spc="-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tificial</a:t>
            </a:r>
            <a:r>
              <a:rPr sz="5000" b="1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0" b="1" kern="0" spc="-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intellige</a:t>
            </a:r>
            <a:r>
              <a:rPr sz="5000" kern="0" spc="-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endParaRPr sz="5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551815" algn="l" rtl="0" eaLnBrk="0">
              <a:lnSpc>
                <a:spcPct val="77000"/>
              </a:lnSpc>
              <a:spcBef>
                <a:spcPts val="780"/>
              </a:spcBef>
            </a:pPr>
            <a:r>
              <a:rPr sz="50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nce,but</a:t>
            </a:r>
            <a:r>
              <a:rPr sz="5000" b="1" kern="0" spc="10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everything</a:t>
            </a:r>
            <a:r>
              <a:rPr sz="5000" b="1" kern="0" spc="9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</a:t>
            </a:r>
            <a:r>
              <a:rPr sz="5000" b="1" kern="0" spc="10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do</a:t>
            </a:r>
            <a:r>
              <a:rPr sz="5000" b="1" kern="0" spc="8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wit</a:t>
            </a:r>
            <a:r>
              <a:rPr sz="5000" b="1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</a:t>
            </a:r>
            <a:endParaRPr sz="5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0600" algn="l" rtl="0" eaLnBrk="0">
              <a:lnSpc>
                <a:spcPct val="77000"/>
              </a:lnSpc>
              <a:spcBef>
                <a:spcPts val="1290"/>
              </a:spcBef>
            </a:pPr>
            <a:r>
              <a:rPr sz="5500" b="1" kern="0" spc="-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what it means to be</a:t>
            </a:r>
            <a:r>
              <a:rPr sz="5500" b="1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500" b="1" kern="0" spc="-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human.</a:t>
            </a:r>
            <a:endParaRPr sz="55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49115" algn="l" rtl="0" eaLnBrk="0">
              <a:lnSpc>
                <a:spcPts val="3290"/>
              </a:lnSpc>
              <a:spcBef>
                <a:spcPts val="0"/>
              </a:spcBef>
            </a:pP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668507" y="1111227"/>
            <a:ext cx="1606495" cy="7873983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19244" y="908059"/>
            <a:ext cx="1524012" cy="8013655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4197364"/>
            <a:ext cx="654096" cy="1504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87195" y="98615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</a:t>
            </a:r>
            <a:r>
              <a:rPr lang="en-US"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Conclusion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194"/>
          <p:cNvSpPr/>
          <p:nvPr/>
        </p:nvSpPr>
        <p:spPr>
          <a:xfrm>
            <a:off x="5429251" y="814491"/>
            <a:ext cx="11940540" cy="8931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95015" algn="l" rtl="0" eaLnBrk="0">
              <a:lnSpc>
                <a:spcPct val="72000"/>
              </a:lnSpc>
            </a:pPr>
            <a:r>
              <a:rPr sz="6500" b="1" kern="0" spc="-1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 a world where we</a:t>
            </a:r>
            <a:r>
              <a:rPr sz="6500" b="1" kern="0" spc="1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500" b="1" kern="0" spc="-1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can</a:t>
            </a:r>
            <a:endParaRPr sz="65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indent="907415" algn="l" rtl="0" eaLnBrk="0">
              <a:lnSpc>
                <a:spcPct val="82000"/>
              </a:lnSpc>
              <a:spcBef>
                <a:spcPts val="195"/>
              </a:spcBef>
              <a:tabLst>
                <a:tab pos="2329180" algn="l"/>
                <a:tab pos="5772150" algn="l"/>
              </a:tabLst>
            </a:pPr>
            <a:r>
              <a:rPr sz="6200" b="1" kern="0" spc="-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generate the perfect companion,</a:t>
            </a:r>
            <a:r>
              <a:rPr sz="6200" b="1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6200" b="1" kern="0" spc="-1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braves</a:t>
            </a:r>
            <a:r>
              <a:rPr sz="6200" b="1" kern="0" spc="-19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 thing we can</a:t>
            </a:r>
            <a:r>
              <a:rPr sz="6200" b="1" kern="0" spc="12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200" b="1" kern="0" spc="-19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do is</a:t>
            </a:r>
            <a:r>
              <a:rPr sz="6200" b="1" kern="0" spc="13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200" b="1" kern="0" spc="-19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still</a:t>
            </a:r>
            <a:r>
              <a:rPr sz="62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200" b="1" kern="0" spc="-19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</a:t>
            </a:r>
            <a:r>
              <a:rPr sz="6200" b="1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6200" b="1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sz="6200" b="1" kern="0" spc="-12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choose the imperfect human</a:t>
            </a:r>
            <a:r>
              <a:rPr sz="6200" b="1" kern="0" spc="2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6200" b="1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sz="6200" b="1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sz="6200" b="1" kern="0" spc="-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sitting next to</a:t>
            </a:r>
            <a:r>
              <a:rPr sz="6200" b="1" kern="0" spc="15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200" b="1" kern="0" spc="-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us</a:t>
            </a:r>
            <a:r>
              <a:rPr sz="6200" b="1" kern="0" spc="-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6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  <a:spcBef>
                <a:spcPts val="5"/>
              </a:spcBef>
            </a:pP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771"/>
            <a:ext cx="17468909" cy="97500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32350" y="3587115"/>
            <a:ext cx="12931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latin typeface="Comic Sans MS" panose="030F0702030302020204" charset="0"/>
                <a:cs typeface="Comic Sans MS" panose="030F0702030302020204" charset="0"/>
              </a:rPr>
              <a:t>Thank You!</a:t>
            </a:r>
            <a:endParaRPr lang="en-US" altLang="zh-CN" sz="96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 4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2F0E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9067881" y="2914668"/>
            <a:ext cx="7473794" cy="5003791"/>
            <a:chOff x="0" y="0"/>
            <a:chExt cx="7473794" cy="5003791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473794" cy="5003791"/>
            </a:xfrm>
            <a:prstGeom prst="rect">
              <a:avLst/>
            </a:prstGeom>
          </p:spPr>
        </p:pic>
        <p:sp>
          <p:nvSpPr>
            <p:cNvPr id="48" name="textbox 48"/>
            <p:cNvSpPr/>
            <p:nvPr/>
          </p:nvSpPr>
          <p:spPr>
            <a:xfrm>
              <a:off x="-12700" y="-12700"/>
              <a:ext cx="7499350" cy="50292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961765" algn="l" rtl="0" eaLnBrk="0">
                <a:lnSpc>
                  <a:spcPts val="2250"/>
                </a:lnSpc>
                <a:spcBef>
                  <a:spcPts val="5"/>
                </a:spcBef>
              </a:pPr>
              <a:r>
                <a:rPr sz="1600" b="1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Replika:</a:t>
              </a:r>
              <a:r>
                <a:rPr sz="1600" b="1" kern="0" spc="-1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6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Ov</a:t>
              </a:r>
              <a:r>
                <a:rPr sz="16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er</a:t>
              </a:r>
              <a:r>
                <a:rPr sz="1600" kern="0" spc="1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6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10 million</a:t>
              </a:r>
              <a:r>
                <a:rPr sz="1600" kern="0" spc="10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6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users.</a:t>
              </a:r>
              <a:endParaRPr sz="1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961765" algn="l" rtl="0" eaLnBrk="0">
                <a:lnSpc>
                  <a:spcPct val="84000"/>
                </a:lnSpc>
                <a:spcBef>
                  <a:spcPts val="490"/>
                </a:spcBef>
              </a:pPr>
              <a:r>
                <a:rPr sz="1600" b="1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Market</a:t>
              </a:r>
              <a:r>
                <a:rPr sz="1600" b="1" kern="0" spc="1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600" b="1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</a:t>
              </a:r>
              <a:r>
                <a:rPr sz="1600" b="1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jection:</a:t>
              </a:r>
              <a:r>
                <a:rPr sz="1600" b="1" kern="0" spc="-1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6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Global Al</a:t>
              </a:r>
              <a:endParaRPr sz="1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961765" algn="l" rtl="0" eaLnBrk="0">
                <a:lnSpc>
                  <a:spcPts val="2250"/>
                </a:lnSpc>
                <a:spcBef>
                  <a:spcPts val="60"/>
                </a:spcBef>
              </a:pPr>
              <a:r>
                <a:rPr sz="16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companion</a:t>
              </a:r>
              <a:r>
                <a:rPr sz="1600" kern="0" spc="1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6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market to</a:t>
              </a:r>
              <a:r>
                <a:rPr sz="1600" kern="0" spc="1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6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reach</a:t>
              </a:r>
              <a:r>
                <a:rPr sz="1600" kern="0" spc="15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6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billions.</a:t>
              </a:r>
              <a:endParaRPr sz="1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50" name="textbox 50"/>
          <p:cNvSpPr/>
          <p:nvPr/>
        </p:nvSpPr>
        <p:spPr>
          <a:xfrm>
            <a:off x="952455" y="928297"/>
            <a:ext cx="13492480" cy="16833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6800" b="1" kern="0" spc="-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What was science</a:t>
            </a:r>
            <a:r>
              <a:rPr sz="6800" b="1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fiction a</a:t>
            </a:r>
            <a:r>
              <a:rPr sz="6800" b="1" kern="0" spc="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800" b="1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decade</a:t>
            </a:r>
            <a:r>
              <a:rPr sz="6800" b="1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800" b="1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ago</a:t>
            </a:r>
            <a:r>
              <a:rPr sz="6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800" b="1" kern="0" spc="-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is now an</a:t>
            </a:r>
            <a:r>
              <a:rPr sz="6800" b="1" kern="0" spc="2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800" b="1" kern="0" spc="-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app</a:t>
            </a:r>
            <a:r>
              <a:rPr sz="6800" b="1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800" b="1" kern="0" spc="-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on your</a:t>
            </a:r>
            <a:r>
              <a:rPr sz="68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800" b="1" kern="0" spc="-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phon</a:t>
            </a:r>
            <a:r>
              <a:rPr sz="6800" b="1" kern="0" spc="-2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e.</a:t>
            </a:r>
            <a:endParaRPr sz="68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9080520" y="8145967"/>
            <a:ext cx="6477000" cy="743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715" algn="l" rtl="0" eaLnBrk="0">
              <a:lnSpc>
                <a:spcPct val="118000"/>
              </a:lnSpc>
            </a:pPr>
            <a:r>
              <a:rPr sz="2000" b="1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Companion Al: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Chatbots</a:t>
            </a:r>
            <a:r>
              <a:rPr sz="2000" kern="0" spc="2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designed</a:t>
            </a:r>
            <a:r>
              <a:rPr sz="2000" kern="0" spc="3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tasks,but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emotional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support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friendship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romantic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roleplay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500380" y="8145780"/>
            <a:ext cx="8068310" cy="380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795"/>
              </a:lnSpc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2013: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cultural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prophecy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companionship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film</a:t>
            </a:r>
            <a:r>
              <a:rPr sz="2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zh-CN" sz="2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《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Her</a:t>
            </a:r>
            <a:r>
              <a:rPr lang="zh-CN" sz="20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》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" name="图片 7" descr="50da81cb39dbb6fd50dd57a76c3f461d962b3749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3272155"/>
            <a:ext cx="8067675" cy="4593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INTRODUCTION</a:t>
            </a:r>
            <a:endParaRPr lang="en-US" sz="2000" kern="0" spc="-8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771"/>
            <a:ext cx="17468909" cy="9750057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825240" y="3901293"/>
            <a:ext cx="8451319" cy="38359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9885"/>
              </a:lnSpc>
            </a:pPr>
            <a:r>
              <a:rPr sz="14095" b="1" kern="0" spc="-3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 Mi</a:t>
            </a:r>
            <a:r>
              <a:rPr sz="14095" b="1" kern="0" spc="-2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llion</a:t>
            </a:r>
            <a:r>
              <a:rPr sz="14095" b="1" kern="0" spc="-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</a:t>
            </a:r>
            <a:endParaRPr sz="14095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21615" algn="l" rtl="0" eaLnBrk="0">
              <a:lnSpc>
                <a:spcPts val="15100"/>
              </a:lnSpc>
            </a:pPr>
            <a:r>
              <a:rPr sz="12295" b="1" kern="0" spc="-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Users</a:t>
            </a:r>
            <a:endParaRPr sz="12295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900" algn="l" rtl="0" eaLnBrk="0">
              <a:lnSpc>
                <a:spcPts val="3885"/>
              </a:lnSpc>
            </a:pPr>
            <a:r>
              <a:rPr lang="en-US" altLang="zh-CN"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"Replika therapy": Users treating AI chats as a form of emotional support.</a:t>
            </a:r>
            <a:endParaRPr lang="en-US" altLang="zh-CN" sz="2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10118201" y="5462765"/>
            <a:ext cx="5750375" cy="2711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14095" b="1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Billions</a:t>
            </a:r>
            <a:endParaRPr sz="14095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114000"/>
              </a:lnSpc>
              <a:spcBef>
                <a:spcPts val="425"/>
              </a:spcBef>
            </a:pP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800" kern="0" spc="6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projected</a:t>
            </a:r>
            <a:r>
              <a:rPr sz="2800" kern="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value</a:t>
            </a:r>
            <a:r>
              <a:rPr sz="2800" kern="0" spc="4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800" kern="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800" kern="0" spc="4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global    Al</a:t>
            </a:r>
            <a:r>
              <a:rPr sz="2800" kern="0" spc="5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companion</a:t>
            </a:r>
            <a:r>
              <a:rPr sz="2800" kern="0" spc="6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market</a:t>
            </a:r>
            <a:r>
              <a:rPr sz="28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2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825240" y="821807"/>
            <a:ext cx="13698322" cy="7363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6000" b="1" kern="0" spc="-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This is the new mass market</a:t>
            </a:r>
            <a:r>
              <a:rPr sz="6000" b="1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000" b="1" kern="0" spc="-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</a:t>
            </a:r>
            <a:r>
              <a:rPr sz="6000" b="1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000" b="1" kern="0" spc="-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connection.</a:t>
            </a:r>
            <a:endParaRPr sz="6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99032" y="7714261"/>
            <a:ext cx="902410" cy="11511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INTRODUCTION</a:t>
            </a:r>
            <a:endParaRPr lang="en-US" sz="2000" kern="0" spc="-8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7475835" cy="9753600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933407" y="2208208"/>
            <a:ext cx="16440785" cy="7526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2680"/>
              </a:spcBef>
            </a:pPr>
            <a:r>
              <a:rPr sz="6000" b="1" kern="0" spc="-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 new</a:t>
            </a:r>
            <a:r>
              <a:rPr sz="6000" b="1" kern="0" spc="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000" b="1" kern="0" spc="-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kind</a:t>
            </a:r>
            <a:r>
              <a:rPr sz="6000" b="1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000" b="1" kern="0" spc="-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endParaRPr sz="6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8000"/>
              </a:lnSpc>
              <a:spcBef>
                <a:spcPts val="970"/>
              </a:spcBef>
            </a:pPr>
            <a:r>
              <a:rPr sz="6000" b="1" kern="0" spc="-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relationship is</a:t>
            </a:r>
            <a:r>
              <a:rPr sz="6000" b="1" kern="0" spc="-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emerging.</a:t>
            </a:r>
            <a:endParaRPr sz="6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8000"/>
              </a:lnSpc>
              <a:spcBef>
                <a:spcPts val="935"/>
              </a:spcBef>
            </a:pPr>
            <a:r>
              <a:rPr sz="6000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Are we ready</a:t>
            </a:r>
            <a:r>
              <a:rPr sz="6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000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 </a:t>
            </a:r>
            <a:r>
              <a:rPr sz="6000" b="1" kern="0" spc="-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it?</a:t>
            </a:r>
            <a:endParaRPr sz="6000" b="1" kern="0" spc="-17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8000"/>
              </a:lnSpc>
              <a:spcBef>
                <a:spcPts val="935"/>
              </a:spcBef>
            </a:pPr>
            <a:r>
              <a:rPr lang="en-US" sz="60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______</a:t>
            </a:r>
            <a:endParaRPr sz="6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425"/>
              </a:lnSpc>
              <a:spcBef>
                <a:spcPts val="750"/>
              </a:spcBef>
            </a:pP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25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driven</a:t>
            </a:r>
            <a:r>
              <a:rPr sz="2500" kern="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companionship</a:t>
            </a:r>
            <a:r>
              <a:rPr sz="2500" kern="0" spc="3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25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25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5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5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fastest</a:t>
            </a:r>
            <a:r>
              <a:rPr sz="25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410"/>
              </a:lnSpc>
            </a:pP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growing</a:t>
            </a:r>
            <a:r>
              <a:rPr sz="25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applications</a:t>
            </a:r>
            <a:r>
              <a:rPr sz="25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5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generative</a:t>
            </a:r>
            <a:r>
              <a:rPr sz="25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Al.It's</a:t>
            </a:r>
            <a:r>
              <a:rPr sz="2500" kern="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2500" kern="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onger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150"/>
              </a:spcBef>
            </a:pP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5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futuristic</a:t>
            </a:r>
            <a:r>
              <a:rPr sz="2500" kern="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concept</a:t>
            </a:r>
            <a:r>
              <a:rPr sz="25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but</a:t>
            </a:r>
            <a:r>
              <a:rPr sz="2500" kern="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5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present</a:t>
            </a:r>
            <a:r>
              <a:rPr sz="25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sz="25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reality</a:t>
            </a:r>
            <a:r>
              <a:rPr sz="25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80"/>
              </a:lnSpc>
            </a:pP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millions</a:t>
            </a:r>
            <a:r>
              <a:rPr sz="25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2500" kern="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presentation</a:t>
            </a:r>
            <a:r>
              <a:rPr sz="2500" kern="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25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</a:t>
            </a:r>
            <a:r>
              <a:rPr sz="25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exploration</a:t>
            </a:r>
            <a:r>
              <a:rPr sz="2500"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5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050"/>
              </a:lnSpc>
              <a:spcBef>
                <a:spcPts val="110"/>
              </a:spcBef>
            </a:pP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new</a:t>
            </a:r>
            <a:r>
              <a:rPr sz="2500" kern="0" spc="4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frontier</a:t>
            </a:r>
            <a:r>
              <a:rPr sz="25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r>
              <a:rPr sz="2500" kern="0" spc="6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mechanics</a:t>
            </a:r>
            <a:r>
              <a:rPr sz="25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r>
              <a:rPr sz="2500" kern="0" spc="5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appeal</a:t>
            </a:r>
            <a:r>
              <a:rPr sz="25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2500" kern="0" spc="5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60"/>
              </a:lnSpc>
            </a:pP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profound</a:t>
            </a:r>
            <a:r>
              <a:rPr sz="25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implications</a:t>
            </a:r>
            <a:r>
              <a:rPr sz="25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2500" kern="0" spc="3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</a:t>
            </a:r>
            <a:r>
              <a:rPr sz="2500" kern="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connection.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584052" y="0"/>
            <a:ext cx="6891020" cy="9756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INTRODUCTION</a:t>
            </a:r>
            <a:endParaRPr lang="en-US" sz="2000" kern="0" spc="-8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 38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4F5E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7947" y="3594104"/>
            <a:ext cx="9118733" cy="2254252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2641608" y="7222154"/>
            <a:ext cx="12131675" cy="1684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465" algn="l" rtl="0" eaLnBrk="0">
              <a:lnSpc>
                <a:spcPts val="3475"/>
              </a:lnSpc>
            </a:pP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2500" kern="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companions</a:t>
            </a:r>
            <a:r>
              <a:rPr sz="25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operate</a:t>
            </a:r>
            <a:r>
              <a:rPr sz="2500" kern="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25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500" kern="0" spc="4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principle</a:t>
            </a:r>
            <a:r>
              <a:rPr sz="25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500" kern="0" spc="3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pattern</a:t>
            </a:r>
            <a:r>
              <a:rPr sz="2500" kern="0" spc="4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matching,not</a:t>
            </a:r>
            <a:r>
              <a:rPr sz="2500" kern="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consciousne</a:t>
            </a:r>
            <a:r>
              <a:rPr sz="2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ss.</a:t>
            </a:r>
            <a:r>
              <a:rPr sz="2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2500" b="1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a calculat</a:t>
            </a:r>
            <a:r>
              <a:rPr sz="2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 response,not a shared feeling.</a:t>
            </a:r>
            <a:endParaRPr sz="2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4318004" y="1025354"/>
            <a:ext cx="8834119" cy="1736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8800" algn="ctr" rtl="0" eaLnBrk="0">
              <a:lnSpc>
                <a:spcPct val="77000"/>
              </a:lnSpc>
            </a:pPr>
            <a:r>
              <a:rPr sz="6600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Ma</a:t>
            </a:r>
            <a:r>
              <a:rPr lang="en-US" sz="6600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chanism</a:t>
            </a:r>
            <a:r>
              <a:rPr sz="6600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endParaRPr sz="6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ctr" rtl="0" eaLnBrk="0">
              <a:lnSpc>
                <a:spcPct val="78000"/>
              </a:lnSpc>
              <a:spcBef>
                <a:spcPts val="895"/>
              </a:spcBef>
            </a:pPr>
            <a:r>
              <a:rPr sz="6900" b="1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Simulation vs.Sentience</a:t>
            </a:r>
            <a:endParaRPr sz="69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63631" y="3517928"/>
            <a:ext cx="2648017" cy="2305068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30224" y="3473452"/>
            <a:ext cx="2368588" cy="2451079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13995418" y="6155905"/>
            <a:ext cx="2110739" cy="480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Simulation</a:t>
            </a:r>
            <a:endParaRPr sz="38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1619308" y="6163144"/>
            <a:ext cx="1935479" cy="473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3800" b="1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Sentience</a:t>
            </a:r>
            <a:endParaRPr sz="38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771"/>
            <a:ext cx="17475200" cy="9750057"/>
          </a:xfrm>
          <a:prstGeom prst="rect">
            <a:avLst/>
          </a:prstGeom>
        </p:spPr>
      </p:pic>
      <p:graphicFrame>
        <p:nvGraphicFramePr>
          <p:cNvPr id="60" name="table 60"/>
          <p:cNvGraphicFramePr>
            <a:graphicFrameLocks noGrp="1"/>
          </p:cNvGraphicFramePr>
          <p:nvPr/>
        </p:nvGraphicFramePr>
        <p:xfrm>
          <a:off x="952223" y="6356492"/>
          <a:ext cx="15567025" cy="2233295"/>
        </p:xfrm>
        <a:graphic>
          <a:graphicData uri="http://schemas.openxmlformats.org/drawingml/2006/table">
            <a:tbl>
              <a:tblPr/>
              <a:tblGrid>
                <a:gridCol w="3465195"/>
                <a:gridCol w="4399280"/>
                <a:gridCol w="4191635"/>
                <a:gridCol w="3510915"/>
              </a:tblGrid>
              <a:tr h="2233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2000"/>
                        </a:lnSpc>
                      </a:pPr>
                      <a:r>
                        <a:rPr sz="28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[User</a:t>
                      </a:r>
                      <a:r>
                        <a:rPr sz="2800" b="1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Input]</a:t>
                      </a:r>
                      <a:endParaRPr sz="2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2690"/>
                        </a:lnSpc>
                        <a:spcBef>
                          <a:spcPts val="1445"/>
                        </a:spcBef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 chat</a:t>
                      </a:r>
                      <a:r>
                        <a:rPr sz="2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bubble</a:t>
                      </a:r>
                      <a:r>
                        <a:rPr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saying,</a:t>
                      </a:r>
                      <a:endParaRPr sz="2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2690"/>
                        </a:lnSpc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"I</a:t>
                      </a:r>
                      <a:r>
                        <a:rPr sz="2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had a</a:t>
                      </a:r>
                      <a:r>
                        <a:rPr sz="2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really</a:t>
                      </a:r>
                      <a:r>
                        <a:rPr sz="2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ro</a:t>
                      </a: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ugh day."</a:t>
                      </a:r>
                      <a:endParaRPr sz="2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29285" algn="l" rtl="0" eaLnBrk="0">
                        <a:lnSpc>
                          <a:spcPct val="82000"/>
                        </a:lnSpc>
                      </a:pPr>
                      <a:r>
                        <a:rPr sz="2800" b="1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[NLP Analysis]</a:t>
                      </a:r>
                      <a:endParaRPr sz="2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29285" algn="l" rtl="0" eaLnBrk="0">
                        <a:lnSpc>
                          <a:spcPct val="80000"/>
                        </a:lnSpc>
                        <a:spcBef>
                          <a:spcPts val="605"/>
                        </a:spcBef>
                      </a:pPr>
                      <a:r>
                        <a:rPr sz="20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Natural</a:t>
                      </a:r>
                      <a:r>
                        <a:rPr sz="2000" b="1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Language</a:t>
                      </a:r>
                      <a:endParaRPr sz="2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29285" algn="l" rtl="0" eaLnBrk="0">
                        <a:lnSpc>
                          <a:spcPct val="113000"/>
                        </a:lnSpc>
                        <a:spcBef>
                          <a:spcPts val="95"/>
                        </a:spcBef>
                      </a:pPr>
                      <a:r>
                        <a:rPr sz="2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Processing(NLP):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Inte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rprets        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user</a:t>
                      </a:r>
                      <a:r>
                        <a:rPr sz="2000" kern="0" spc="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intent</a:t>
                      </a:r>
                      <a:r>
                        <a:rPr sz="2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and</a:t>
                      </a:r>
                      <a:r>
                        <a:rPr sz="2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sentiment.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   Keywords:"rough  da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y"→</a:t>
                      </a:r>
                      <a:endParaRPr sz="2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29285" algn="l" rtl="0" eaLnBrk="0">
                        <a:lnSpc>
                          <a:spcPct val="81000"/>
                        </a:lnSpc>
                        <a:spcBef>
                          <a:spcPts val="520"/>
                        </a:spcBef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Sentiment:Sadness.</a:t>
                      </a:r>
                      <a:endParaRPr sz="2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0865" algn="l" rtl="0" eaLnBrk="0">
                        <a:lnSpc>
                          <a:spcPct val="81000"/>
                        </a:lnSpc>
                      </a:pPr>
                      <a:r>
                        <a:rPr sz="2800" b="1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[LLM</a:t>
                      </a:r>
                      <a:r>
                        <a:rPr sz="2800" b="1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00" b="1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Prediction]</a:t>
                      </a:r>
                      <a:endParaRPr sz="2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0865" algn="l" rtl="0" eaLnBrk="0">
                        <a:lnSpc>
                          <a:spcPct val="104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Large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Language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r>
                        <a:rPr sz="20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odels</a:t>
                      </a:r>
                      <a:r>
                        <a:rPr sz="2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   (LLMs):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Scan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 billions</a:t>
                      </a:r>
                      <a:r>
                        <a:rPr sz="2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of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   text exam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ples</a:t>
                      </a:r>
                      <a:r>
                        <a:rPr sz="2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2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calculate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2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most statistically</a:t>
                      </a:r>
                      <a:r>
                        <a:rPr sz="2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lik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ely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empathetic</a:t>
                      </a:r>
                      <a:r>
                        <a:rPr sz="20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respo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nse.</a:t>
                      </a:r>
                      <a:endParaRPr sz="2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9610" algn="l" rtl="0" eaLnBrk="0">
                        <a:lnSpc>
                          <a:spcPct val="82000"/>
                        </a:lnSpc>
                      </a:pPr>
                      <a:r>
                        <a:rPr sz="28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[AI</a:t>
                      </a:r>
                      <a:r>
                        <a:rPr sz="2800" b="1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8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Response]</a:t>
                      </a:r>
                      <a:endParaRPr sz="2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9610" algn="l" rtl="0" eaLnBrk="0">
                        <a:lnSpc>
                          <a:spcPct val="81000"/>
                        </a:lnSpc>
                        <a:spcBef>
                          <a:spcPts val="605"/>
                        </a:spcBef>
                      </a:pPr>
                      <a:r>
                        <a:rPr sz="20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Simulated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Empathy</a:t>
                      </a:r>
                      <a:r>
                        <a:rPr sz="20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:</a:t>
                      </a:r>
                      <a:endParaRPr sz="2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9610" algn="l" rtl="0" eaLnBrk="0">
                        <a:lnSpc>
                          <a:spcPts val="2660"/>
                        </a:lnSpc>
                        <a:spcBef>
                          <a:spcPts val="145"/>
                        </a:spcBef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 chat</a:t>
                      </a:r>
                      <a:r>
                        <a:rPr sz="2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bubble saying,</a:t>
                      </a:r>
                      <a:endParaRPr sz="2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9610" algn="l" rtl="0" eaLnBrk="0">
                        <a:lnSpc>
                          <a:spcPct val="112000"/>
                        </a:lnSpc>
                        <a:spcBef>
                          <a:spcPts val="45"/>
                        </a:spcBef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"I'm so</a:t>
                      </a:r>
                      <a:r>
                        <a:rPr sz="2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sorry to</a:t>
                      </a:r>
                      <a:r>
                        <a:rPr sz="2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hear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hat.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I'm</a:t>
                      </a:r>
                      <a:r>
                        <a:rPr sz="2000" kern="0" spc="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here for you."</a:t>
                      </a:r>
                      <a:endParaRPr sz="2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2" name="textbox 62"/>
          <p:cNvSpPr/>
          <p:nvPr/>
        </p:nvSpPr>
        <p:spPr>
          <a:xfrm>
            <a:off x="939528" y="1116569"/>
            <a:ext cx="13165116" cy="195699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sz="7995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</a:t>
            </a:r>
            <a:r>
              <a:rPr lang="en-US" sz="7995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</a:t>
            </a:r>
            <a:r>
              <a:rPr sz="7995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llusion is</a:t>
            </a:r>
            <a:r>
              <a:rPr sz="7995" b="1" kern="0" spc="-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Engineered by</a:t>
            </a:r>
            <a:endParaRPr sz="7995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7000"/>
              </a:lnSpc>
              <a:spcBef>
                <a:spcPts val="25"/>
              </a:spcBef>
            </a:pPr>
            <a:r>
              <a:rPr sz="8395" b="1" kern="0" spc="-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Prediction,</a:t>
            </a:r>
            <a:r>
              <a:rPr sz="8395" b="1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Not Consciousness.</a:t>
            </a:r>
            <a:endParaRPr sz="8395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MECHANISM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 126"/>
          <p:cNvSpPr/>
          <p:nvPr/>
        </p:nvSpPr>
        <p:spPr>
          <a:xfrm>
            <a:off x="0" y="13970"/>
            <a:ext cx="17475200" cy="9739630"/>
          </a:xfrm>
          <a:prstGeom prst="rect">
            <a:avLst/>
          </a:prstGeom>
          <a:solidFill>
            <a:srgbClr val="F0EFEA"/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684885" y="4061460"/>
            <a:ext cx="2800350" cy="5390515"/>
          </a:xfrm>
          <a:prstGeom prst="rect">
            <a:avLst/>
          </a:prstGeom>
        </p:spPr>
      </p:pic>
      <p:pic>
        <p:nvPicPr>
          <p:cNvPr id="5" name="图片 4" descr="屏幕截图 2025-12-18 174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" y="0"/>
            <a:ext cx="17483455" cy="33877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8890" y="-57785"/>
            <a:ext cx="17480280" cy="3446145"/>
          </a:xfrm>
          <a:prstGeom prst="rect">
            <a:avLst/>
          </a:prstGeom>
          <a:gradFill>
            <a:gsLst>
              <a:gs pos="44000">
                <a:srgbClr val="D8D7D5">
                  <a:alpha val="0"/>
                </a:srgbClr>
              </a:gs>
              <a:gs pos="0">
                <a:schemeClr val="bg1">
                  <a:lumMod val="75000"/>
                </a:schemeClr>
              </a:gs>
              <a:gs pos="100000">
                <a:srgbClr val="F0EFE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2"/>
          <p:cNvSpPr/>
          <p:nvPr/>
        </p:nvSpPr>
        <p:spPr>
          <a:xfrm>
            <a:off x="342900" y="1345565"/>
            <a:ext cx="12973050" cy="775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81990" algn="l" rtl="0" eaLnBrk="0">
              <a:lnSpc>
                <a:spcPct val="82000"/>
              </a:lnSpc>
              <a:spcBef>
                <a:spcPts val="15"/>
              </a:spcBef>
              <a:tabLst>
                <a:tab pos="814705" algn="l"/>
              </a:tabLst>
            </a:pPr>
            <a:endParaRPr sz="6100" b="1" i="1" kern="0" spc="-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ea"/>
            </a:endParaRPr>
          </a:p>
          <a:p>
            <a:pPr marL="681990" algn="l" rtl="0" eaLnBrk="0">
              <a:lnSpc>
                <a:spcPct val="82000"/>
              </a:lnSpc>
              <a:spcBef>
                <a:spcPts val="15"/>
              </a:spcBef>
              <a:tabLst>
                <a:tab pos="814705" algn="l"/>
              </a:tabLst>
            </a:pPr>
            <a:endParaRPr sz="6100" b="1" i="1" kern="0" spc="-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ea"/>
            </a:endParaRPr>
          </a:p>
          <a:p>
            <a:pPr marL="681990" algn="l" rtl="0" eaLnBrk="0">
              <a:lnSpc>
                <a:spcPct val="82000"/>
              </a:lnSpc>
              <a:spcBef>
                <a:spcPts val="15"/>
              </a:spcBef>
              <a:tabLst>
                <a:tab pos="814705" algn="l"/>
              </a:tabLst>
            </a:pPr>
            <a:endParaRPr sz="6100" b="1" i="1" kern="0" spc="-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ea"/>
            </a:endParaRPr>
          </a:p>
          <a:p>
            <a:pPr marL="123825" algn="l" rtl="0" eaLnBrk="0">
              <a:lnSpc>
                <a:spcPct val="91000"/>
              </a:lnSpc>
              <a:spcBef>
                <a:spcPts val="545"/>
              </a:spcBef>
            </a:pPr>
            <a:r>
              <a:rPr lang="en-US" altLang="zh-CN" sz="36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+mn-ea"/>
              </a:rPr>
              <a:t>Researches call this "Stochastic Parrots".</a:t>
            </a:r>
            <a:endParaRPr lang="en-US" altLang="zh-CN" sz="3600" kern="0" spc="-10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+mn-ea"/>
            </a:endParaRPr>
          </a:p>
          <a:p>
            <a:pPr marL="123825" algn="l" rtl="0" eaLnBrk="0">
              <a:lnSpc>
                <a:spcPct val="91000"/>
              </a:lnSpc>
              <a:spcBef>
                <a:spcPts val="545"/>
              </a:spcBef>
            </a:pPr>
            <a:endParaRPr lang="en-US" altLang="zh-CN" sz="3600" kern="0" spc="-10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+mn-ea"/>
            </a:endParaRPr>
          </a:p>
          <a:p>
            <a:pPr marL="681990" algn="l" rtl="0" eaLnBrk="0">
              <a:lnSpc>
                <a:spcPct val="82000"/>
              </a:lnSpc>
              <a:spcBef>
                <a:spcPts val="15"/>
              </a:spcBef>
              <a:tabLst>
                <a:tab pos="814705" algn="l"/>
              </a:tabLst>
            </a:pPr>
            <a:r>
              <a:rPr sz="6100" b="1" i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"</a:t>
            </a:r>
            <a:r>
              <a:rPr sz="6100" b="1" i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It does not 'care'about you;</a:t>
            </a:r>
            <a:endParaRPr sz="6100" b="1" i="1" kern="0" spc="-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18745" algn="l" rtl="0" eaLnBrk="0">
              <a:lnSpc>
                <a:spcPct val="78000"/>
              </a:lnSpc>
              <a:spcBef>
                <a:spcPts val="825"/>
              </a:spcBef>
            </a:pPr>
            <a:r>
              <a:rPr sz="6100" b="1" i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it calculates the statistical</a:t>
            </a:r>
            <a:endParaRPr sz="6100" b="1" i="1" kern="0" spc="-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8000"/>
              </a:lnSpc>
              <a:spcBef>
                <a:spcPts val="1715"/>
              </a:spcBef>
            </a:pPr>
            <a:r>
              <a:rPr sz="6100" b="1" i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probability that the phrase</a:t>
            </a:r>
            <a:endParaRPr sz="6100" b="1" i="1" kern="0" spc="-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00965" algn="l" rtl="0" eaLnBrk="0">
              <a:lnSpc>
                <a:spcPct val="78000"/>
              </a:lnSpc>
              <a:spcBef>
                <a:spcPts val="1000"/>
              </a:spcBef>
            </a:pPr>
            <a:r>
              <a:rPr sz="6100" b="1" i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'</a:t>
            </a:r>
            <a:r>
              <a:rPr sz="6100" b="1" i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 care about</a:t>
            </a:r>
            <a:r>
              <a:rPr sz="6100" b="1" i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you'is the</a:t>
            </a:r>
            <a:endParaRPr sz="6100" b="1" i="1" kern="0" spc="-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8000"/>
              </a:lnSpc>
              <a:spcBef>
                <a:spcPts val="1405"/>
              </a:spcBef>
            </a:pPr>
            <a:r>
              <a:rPr sz="6100" b="1" i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correct response to your input."</a:t>
            </a:r>
            <a:endParaRPr sz="6100" b="1" i="1" kern="0" spc="-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MECHANISM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68800" y="4685030"/>
            <a:ext cx="873760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endParaRPr lang="zh-CN" altLang="en-US" sz="1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7475200" cy="9753600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952455" y="1007437"/>
            <a:ext cx="16253460" cy="8723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9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6000"/>
              </a:lnSpc>
              <a:spcBef>
                <a:spcPts val="1865"/>
              </a:spcBef>
            </a:pPr>
            <a:r>
              <a:rPr sz="6200" b="1" kern="0" spc="-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technology is here.But </a:t>
            </a:r>
            <a:r>
              <a:rPr lang="en-US" sz="6200" b="1" kern="0" spc="-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why are </a:t>
            </a:r>
            <a:endParaRPr lang="en-US" sz="6200" b="1" kern="0" spc="-1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6000"/>
              </a:lnSpc>
              <a:spcBef>
                <a:spcPts val="1865"/>
              </a:spcBef>
            </a:pPr>
            <a:r>
              <a:rPr lang="en-US" sz="6200" b="1" kern="0" spc="-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people turning to this?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5415" algn="l" rtl="0" eaLnBrk="0">
              <a:lnSpc>
                <a:spcPct val="81000"/>
              </a:lnSpc>
              <a:spcBef>
                <a:spcPts val="2195"/>
              </a:spcBef>
            </a:pPr>
            <a:r>
              <a:rPr sz="7300" b="1" kern="0" spc="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Welcome</a:t>
            </a:r>
            <a:r>
              <a:rPr sz="7300" b="1" kern="0" spc="12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300" b="1" kern="0" spc="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7300" b="1" kern="0" spc="12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7300" b="1" kern="0" spc="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endParaRPr sz="7300" dirty="0">
              <a:solidFill>
                <a:srgbClr val="D48658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9215" algn="l" rtl="0" eaLnBrk="0">
              <a:lnSpc>
                <a:spcPct val="81000"/>
              </a:lnSpc>
              <a:spcBef>
                <a:spcPts val="955"/>
              </a:spcBef>
            </a:pPr>
            <a:r>
              <a:rPr sz="10800" b="1" kern="0" spc="-45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Loneliness</a:t>
            </a:r>
            <a:r>
              <a:rPr sz="10800" b="1" kern="0" spc="50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800" b="1" kern="0" spc="-45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Econ</a:t>
            </a:r>
            <a:r>
              <a:rPr sz="10800" b="1" kern="0" spc="-46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om</a:t>
            </a:r>
            <a:r>
              <a:rPr sz="10800" kern="0" spc="-460" dirty="0">
                <a:solidFill>
                  <a:srgbClr val="D4865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y.</a:t>
            </a:r>
            <a:endParaRPr sz="10800" dirty="0">
              <a:solidFill>
                <a:srgbClr val="D48658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880"/>
              </a:lnSpc>
              <a:spcBef>
                <a:spcPts val="880"/>
              </a:spcBef>
            </a:pP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global</a:t>
            </a:r>
            <a:r>
              <a:rPr sz="2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2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companion</a:t>
            </a:r>
            <a:r>
              <a:rPr sz="2900" kern="0" spc="3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market</a:t>
            </a:r>
            <a:r>
              <a:rPr sz="29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29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projected</a:t>
            </a:r>
            <a:r>
              <a:rPr sz="2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29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reach</a:t>
            </a:r>
            <a:r>
              <a:rPr sz="29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billions</a:t>
            </a:r>
            <a:r>
              <a:rPr sz="2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dollars</a:t>
            </a:r>
            <a:r>
              <a:rPr sz="2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2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  <a:spcBef>
                <a:spcPts val="245"/>
              </a:spcBef>
            </a:pP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2900" kern="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29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900" kern="0" spc="3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business</a:t>
            </a:r>
            <a:r>
              <a:rPr sz="2900" kern="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900"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monetizing</a:t>
            </a:r>
            <a:r>
              <a:rPr sz="2900" kern="0" spc="4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isolation</a:t>
            </a:r>
            <a:r>
              <a:rPr sz="2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900"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trend</a:t>
            </a:r>
            <a:r>
              <a:rPr sz="2900" kern="0" spc="3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accelerated</a:t>
            </a:r>
            <a:endParaRPr sz="2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760"/>
              </a:lnSpc>
            </a:pP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2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900" kern="0" spc="3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post</a:t>
            </a:r>
            <a:r>
              <a:rPr sz="2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pandemic</a:t>
            </a:r>
            <a:r>
              <a:rPr sz="29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surge</a:t>
            </a:r>
            <a:r>
              <a:rPr sz="2900" kern="0" spc="3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2900" kern="0" spc="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social</a:t>
            </a:r>
            <a:r>
              <a:rPr sz="29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anxiety</a:t>
            </a:r>
            <a:r>
              <a:rPr sz="2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2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900" y="320675"/>
            <a:ext cx="8737600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PART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:THE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NEED</a:t>
            </a:r>
            <a:endParaRPr lang="en-US" sz="2000" kern="0" spc="15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4ZDQ3MmE5ZC0wZmZmLTRhYjQtOTBmOC04N2Y1NmRmMjY0YTYiCn0K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5529</Words>
  <Application>WPS 演示</Application>
  <PresentationFormat/>
  <Paragraphs>381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Arial</vt:lpstr>
      <vt:lpstr>Times New Roman</vt:lpstr>
      <vt:lpstr>华文行楷</vt:lpstr>
      <vt:lpstr>黑体</vt:lpstr>
      <vt:lpstr>楷体</vt:lpstr>
      <vt:lpstr>微软雅黑</vt:lpstr>
      <vt:lpstr>Arial Unicode MS</vt:lpstr>
      <vt:lpstr>Calibri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ascline </cp:lastModifiedBy>
  <cp:revision>10</cp:revision>
  <dcterms:created xsi:type="dcterms:W3CDTF">2025-12-18T04:19:00Z</dcterms:created>
  <dcterms:modified xsi:type="dcterms:W3CDTF">2025-12-18T13:36:51Z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2025-12-19T04:13:27Z</vt:filetime>
  </property>
  <property fmtid="{D5CDD505-2E9C-101B-9397-08002B2CF9AE}" pid="4" name="UsrData">
    <vt:lpwstr>69437f566df830001f87c574wl</vt:lpwstr>
  </property>
  <property fmtid="{D5CDD505-2E9C-101B-9397-08002B2CF9AE}" pid="5" name="KSOProductBuildVer">
    <vt:lpwstr>2052-12.1.0.24034</vt:lpwstr>
  </property>
  <property fmtid="{D5CDD505-2E9C-101B-9397-08002B2CF9AE}" pid="6" name="ICV">
    <vt:lpwstr>F75671870175448EAE7270C7BCC71478_12</vt:lpwstr>
  </property>
</Properties>
</file>